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50DF3-1A82-4579-ADEC-84E0A719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D6A385-9770-464F-B73D-3B1CDB881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9F8EB-493A-493B-9AFD-2191AA579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57E7F-61DC-4B83-987B-8E7DDC3D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B8D95-A44A-4040-BC4E-2DE2E5BB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76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2EEDD-77CA-4705-8546-2354DCA2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00C26-F87A-49A7-BA75-E1DF28A98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EF9FA-7027-424C-812D-BAE9CF1B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4B449-9E86-4A28-B090-8641C1F8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C357D-6DAD-4193-B429-11A842E4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62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3D1121-005D-4BA5-97DA-094641FFA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BAA563-6481-401C-8186-5B0005C6D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F1D20-141B-4F40-A52A-4126113D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CFE97F-CB46-4E8A-ADA9-83E7535B1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D3628-4AA9-4175-A078-6418FD13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21218-7A61-4ED7-97CD-F5FBF011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4311F-2104-4A67-BECA-EE5182C1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EE5D4-1331-4F3F-86E2-56213E04A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3055D6-E651-4752-BC57-C18C461B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195DF-42CC-4812-B792-F263E845C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54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F3503-2D50-4E18-8957-15E23054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5B1E6-4808-4C8F-99BD-E22EB136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E35B54-91E2-49B5-9CB6-6CBA52A9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27CC3-8E9E-4D62-A3E2-B9F9ABA1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754CF-BD46-4361-9D7B-A18829DA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38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3FB22-B913-477F-A33F-06659B16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908F1-9AB9-42A3-9F41-6C0EB05BE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96952B-1BE9-401A-9B9E-5E0B06A02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50E13-D88F-40F8-85B0-5687EDC8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B5BED5-C39D-4A31-8A97-9DEDE5D3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647A0-710D-4FBE-AF8C-5E5C69C2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0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52291-38B4-45DE-99AD-F622F637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B74B60-F66D-4328-9051-7159FA390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E75BF6-640A-414D-8371-9A0B67C97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543B75-229E-4BDB-94A6-0B1826429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F55871-514D-4B75-9EE0-4F45EA236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25C0AC-A89C-4E01-942B-CF54AC8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14D166-B968-44A1-8EAF-8C979F74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E91352-5297-449E-A691-C36A82C4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16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BE2D7-21B5-4941-8C95-3DB3AB6AE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C494A9-A9F9-4F30-B3BD-F199C377A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46FF93-6F08-4CF3-83BF-9359585F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CD858-543D-4F6E-B2DB-C6121D56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29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6F936E-98A0-4B22-B49E-ADD6429A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C01B1-D8FD-40D1-A6C6-EE3FF036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100D28-5FAE-400D-AAD6-5802B5ED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2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B15E5-5161-4C62-B391-13C7789F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EB3B66-B6D0-4BE2-9823-6C59E864B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737032-AAE4-4A16-8C99-32C3582F0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8012AE-73AC-4701-985E-E48625A5A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F8E6C2-D946-4818-8C21-74148512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C00287-C521-4076-A3CF-0A67A78B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9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7D71B-D6F1-439C-BDA0-010C8F3CF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F9F65A-66A8-476D-B03B-F0EAFFB3B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51C16C-850D-4308-87B7-85A24DBBB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DF593E-EE07-4700-BAB7-82EA38D24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9F6E22-386D-4318-B601-D22B22A9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B650A2-2F33-4EED-A2FE-8C4C3997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4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1C0FB6-7157-401F-87D9-4A34915B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E1B54-4483-45DB-B891-FBB0918FB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683074-4615-4FF2-9390-9852AF0DC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58C2-F00A-4DDF-9A13-8472ED40C76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48486-49D5-4067-87E9-F9D4B43EA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108C6-D1FF-4839-95DC-5A674C145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621F5-105C-400E-8408-DAAE6323A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40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27547-885A-4479-BA3A-28902BD4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4352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Term Project</a:t>
            </a:r>
            <a:br>
              <a:rPr lang="en-US" altLang="ko-KR" dirty="0"/>
            </a:br>
            <a:r>
              <a:rPr lang="en-US" altLang="ko-KR" sz="2800" dirty="0"/>
              <a:t>(CIFAR-100 </a:t>
            </a:r>
            <a:r>
              <a:rPr lang="ko-KR" altLang="en-US" sz="2800" dirty="0"/>
              <a:t>데이터셋 기반 인원분류기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B73688-40B8-456B-84B5-8E6B17252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3889"/>
            <a:ext cx="9144000" cy="1655762"/>
          </a:xfrm>
        </p:spPr>
        <p:txBody>
          <a:bodyPr anchor="ctr"/>
          <a:lstStyle/>
          <a:p>
            <a:pPr algn="r"/>
            <a:r>
              <a:rPr lang="ko-KR" altLang="en-US" dirty="0"/>
              <a:t>산업인공지능학과</a:t>
            </a:r>
            <a:endParaRPr lang="en-US" altLang="ko-KR" dirty="0"/>
          </a:p>
          <a:p>
            <a:pPr algn="r"/>
            <a:r>
              <a:rPr lang="en-US" altLang="ko-KR" dirty="0"/>
              <a:t>2021254004</a:t>
            </a:r>
          </a:p>
          <a:p>
            <a:pPr algn="r"/>
            <a:r>
              <a:rPr lang="ko-KR" altLang="en-US" dirty="0"/>
              <a:t>우상진</a:t>
            </a:r>
          </a:p>
        </p:txBody>
      </p:sp>
    </p:spTree>
    <p:extLst>
      <p:ext uri="{BB962C8B-B14F-4D97-AF65-F5344CB8AC3E}">
        <p14:creationId xmlns:p14="http://schemas.microsoft.com/office/powerpoint/2010/main" val="403336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73D9F-1533-4E56-A5EA-445E111469A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결론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0B795C-600B-4EE8-8C04-CF1966B3B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6425795-59B5-4460-8435-BD32AF3B7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53623"/>
              </p:ext>
            </p:extLst>
          </p:nvPr>
        </p:nvGraphicFramePr>
        <p:xfrm>
          <a:off x="418219" y="1246094"/>
          <a:ext cx="5722605" cy="4957481"/>
        </p:xfrm>
        <a:graphic>
          <a:graphicData uri="http://schemas.openxmlformats.org/drawingml/2006/table">
            <a:tbl>
              <a:tblPr/>
              <a:tblGrid>
                <a:gridCol w="1162826">
                  <a:extLst>
                    <a:ext uri="{9D8B030D-6E8A-4147-A177-3AD203B41FA5}">
                      <a16:colId xmlns:a16="http://schemas.microsoft.com/office/drawing/2014/main" val="3162109203"/>
                    </a:ext>
                  </a:extLst>
                </a:gridCol>
                <a:gridCol w="1469185">
                  <a:extLst>
                    <a:ext uri="{9D8B030D-6E8A-4147-A177-3AD203B41FA5}">
                      <a16:colId xmlns:a16="http://schemas.microsoft.com/office/drawing/2014/main" val="2609662868"/>
                    </a:ext>
                  </a:extLst>
                </a:gridCol>
                <a:gridCol w="2124323">
                  <a:extLst>
                    <a:ext uri="{9D8B030D-6E8A-4147-A177-3AD203B41FA5}">
                      <a16:colId xmlns:a16="http://schemas.microsoft.com/office/drawing/2014/main" val="1365047067"/>
                    </a:ext>
                  </a:extLst>
                </a:gridCol>
                <a:gridCol w="966271">
                  <a:extLst>
                    <a:ext uri="{9D8B030D-6E8A-4147-A177-3AD203B41FA5}">
                      <a16:colId xmlns:a16="http://schemas.microsoft.com/office/drawing/2014/main" val="3793092088"/>
                    </a:ext>
                  </a:extLst>
                </a:gridCol>
              </a:tblGrid>
              <a:tr h="1307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전체이미지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제대로분류된 이미지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정확률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361455"/>
                  </a:ext>
                </a:extLst>
              </a:tr>
              <a:tr h="6991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사람이미지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500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64.6%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460532"/>
                  </a:ext>
                </a:extLst>
              </a:tr>
              <a:tr h="7376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WOMAN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21.9%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338856"/>
                  </a:ext>
                </a:extLst>
              </a:tr>
              <a:tr h="7376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MAN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25.7%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933318"/>
                  </a:ext>
                </a:extLst>
              </a:tr>
              <a:tr h="7376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GIRL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19.6%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049826"/>
                  </a:ext>
                </a:extLst>
              </a:tr>
              <a:tr h="7379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34.8%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456435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6B34DC27-DA64-48AC-85DC-585495648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416B3-1AC1-43BA-B5E3-35EC485ED0C2}"/>
              </a:ext>
            </a:extLst>
          </p:cNvPr>
          <p:cNvSpPr txBox="1"/>
          <p:nvPr/>
        </p:nvSpPr>
        <p:spPr>
          <a:xfrm>
            <a:off x="418219" y="869576"/>
            <a:ext cx="572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분류기 성능평가표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2EC95-C143-4D60-80F1-40F46BC34B56}"/>
              </a:ext>
            </a:extLst>
          </p:cNvPr>
          <p:cNvSpPr txBox="1"/>
          <p:nvPr/>
        </p:nvSpPr>
        <p:spPr>
          <a:xfrm>
            <a:off x="6741459" y="1371600"/>
            <a:ext cx="43747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학습 데이터의 부적합성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본 프로젝트에서 필요한 </a:t>
            </a:r>
            <a:r>
              <a:rPr lang="en-US" altLang="ko-KR" dirty="0"/>
              <a:t>4</a:t>
            </a:r>
            <a:r>
              <a:rPr lang="ko-KR" altLang="en-US" dirty="0"/>
              <a:t>가지 부류의 데이터를 확보하여 학습을 진행하여 정확률을 </a:t>
            </a:r>
            <a:r>
              <a:rPr lang="ko-KR" altLang="en-US" dirty="0" err="1"/>
              <a:t>높였어야함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낮은 성능의 분류기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기존의 신경망모델이 아니라 본 데이터에 높은 성능을 보이는 신경망모델을 선택하여 </a:t>
            </a:r>
            <a:r>
              <a:rPr lang="ko-KR" altLang="en-US" dirty="0" err="1"/>
              <a:t>사용했어야함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추후 충분한 데이터를 수집하여 사람의 이미지를 잘 분류하는 신경망 모델을 선택하여 </a:t>
            </a:r>
            <a:r>
              <a:rPr lang="ko-KR" altLang="en-US"/>
              <a:t>진행시</a:t>
            </a:r>
            <a:r>
              <a:rPr lang="ko-KR" altLang="en-US" dirty="0"/>
              <a:t> 더 좋은 결과를 </a:t>
            </a:r>
            <a:r>
              <a:rPr lang="ko-KR" altLang="en-US" dirty="0" err="1"/>
              <a:t>보일것</a:t>
            </a:r>
            <a:r>
              <a:rPr lang="ko-KR" altLang="en-US" dirty="0"/>
              <a:t> 으로 예상됨</a:t>
            </a:r>
          </a:p>
        </p:txBody>
      </p:sp>
    </p:spTree>
    <p:extLst>
      <p:ext uri="{BB962C8B-B14F-4D97-AF65-F5344CB8AC3E}">
        <p14:creationId xmlns:p14="http://schemas.microsoft.com/office/powerpoint/2010/main" val="244712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73D9F-1533-4E56-A5EA-445E111469A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Term </a:t>
            </a:r>
            <a:r>
              <a:rPr lang="en-US" altLang="ko-KR" sz="3000" dirty="0" err="1"/>
              <a:t>Poject</a:t>
            </a:r>
            <a:r>
              <a:rPr lang="en-US" altLang="ko-KR" sz="3000" dirty="0"/>
              <a:t> </a:t>
            </a:r>
            <a:r>
              <a:rPr lang="ko-KR" altLang="en-US" sz="3000" dirty="0"/>
              <a:t>전체구성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F8EE43C-6856-493E-9FD7-9DBE86E49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55759808">
            <a:extLst>
              <a:ext uri="{FF2B5EF4-FFF2-40B4-BE49-F238E27FC236}">
                <a16:creationId xmlns:a16="http://schemas.microsoft.com/office/drawing/2014/main" id="{422D395A-9F4F-4E8E-B579-692C51978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94" y="2079811"/>
            <a:ext cx="8296642" cy="25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F45BAF7-5D70-4B41-834C-E6E6F7F2315A}"/>
              </a:ext>
            </a:extLst>
          </p:cNvPr>
          <p:cNvSpPr/>
          <p:nvPr/>
        </p:nvSpPr>
        <p:spPr>
          <a:xfrm>
            <a:off x="2012576" y="1873624"/>
            <a:ext cx="295835" cy="286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52969E5-0A59-4DD8-8292-FFA2CCE2664D}"/>
              </a:ext>
            </a:extLst>
          </p:cNvPr>
          <p:cNvSpPr/>
          <p:nvPr/>
        </p:nvSpPr>
        <p:spPr>
          <a:xfrm>
            <a:off x="4450976" y="1873624"/>
            <a:ext cx="295835" cy="286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83D5F9-1FFB-4AE4-87BB-F1229FA26388}"/>
              </a:ext>
            </a:extLst>
          </p:cNvPr>
          <p:cNvSpPr/>
          <p:nvPr/>
        </p:nvSpPr>
        <p:spPr>
          <a:xfrm>
            <a:off x="7579658" y="1873624"/>
            <a:ext cx="295835" cy="286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97E58F-089E-4265-AF31-4C242E377572}"/>
              </a:ext>
            </a:extLst>
          </p:cNvPr>
          <p:cNvSpPr txBox="1"/>
          <p:nvPr/>
        </p:nvSpPr>
        <p:spPr>
          <a:xfrm>
            <a:off x="959224" y="934143"/>
            <a:ext cx="1000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◆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CIFAR-100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데이터셋으로 학습된 모델을 사용하여 신규 확보된 사람 이미지 인식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가지의 부류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1) MAN, 2) WOMAN, 3) BOY, 4) GIRL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분류 후 각각의 폴더에 저장한다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CC1649-30AC-4B39-A058-73991E470BA3}"/>
              </a:ext>
            </a:extLst>
          </p:cNvPr>
          <p:cNvSpPr txBox="1"/>
          <p:nvPr/>
        </p:nvSpPr>
        <p:spPr>
          <a:xfrm>
            <a:off x="1317812" y="4796115"/>
            <a:ext cx="744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통계 등 다양한 분야에 적용할 수 있을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321415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73D9F-1533-4E56-A5EA-445E111469A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CIFAR-100</a:t>
            </a:r>
            <a:endParaRPr lang="ko-KR" altLang="en-US" sz="3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0B795C-600B-4EE8-8C04-CF1966B3B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18714296">
            <a:extLst>
              <a:ext uri="{FF2B5EF4-FFF2-40B4-BE49-F238E27FC236}">
                <a16:creationId xmlns:a16="http://schemas.microsoft.com/office/drawing/2014/main" id="{DAA24530-2E82-4A61-8EBB-4729FBAC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48678"/>
            <a:ext cx="52038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96EAF1-DA60-4ACD-9482-8C7EAC94B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34" y="2148678"/>
            <a:ext cx="4276406" cy="3985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B8A12-5777-4E0B-AF38-5A37966F350B}"/>
              </a:ext>
            </a:extLst>
          </p:cNvPr>
          <p:cNvSpPr txBox="1"/>
          <p:nvPr/>
        </p:nvSpPr>
        <p:spPr>
          <a:xfrm>
            <a:off x="6131859" y="5829531"/>
            <a:ext cx="47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CIFAR-100 </a:t>
            </a:r>
            <a:r>
              <a:rPr lang="ko-KR" altLang="en-US" dirty="0"/>
              <a:t>클래스구조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A809D-E8FD-4AE4-8830-75CBB2C80456}"/>
              </a:ext>
            </a:extLst>
          </p:cNvPr>
          <p:cNvSpPr txBox="1"/>
          <p:nvPr/>
        </p:nvSpPr>
        <p:spPr>
          <a:xfrm>
            <a:off x="380934" y="932329"/>
            <a:ext cx="75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</a:t>
            </a:r>
            <a:r>
              <a:rPr lang="en-US" altLang="ko-KR" dirty="0"/>
              <a:t>CIFAR-10</a:t>
            </a:r>
            <a:r>
              <a:rPr lang="ko-KR" altLang="en-US" dirty="0"/>
              <a:t>의 확장 버전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D2A3-9A93-41BB-8978-AD2D399C9CBC}"/>
              </a:ext>
            </a:extLst>
          </p:cNvPr>
          <p:cNvSpPr txBox="1"/>
          <p:nvPr/>
        </p:nvSpPr>
        <p:spPr>
          <a:xfrm>
            <a:off x="5758143" y="1632268"/>
            <a:ext cx="574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20</a:t>
            </a:r>
            <a:r>
              <a:rPr lang="ko-KR" altLang="en-US" dirty="0"/>
              <a:t>개의 수퍼 클래스</a:t>
            </a:r>
            <a:r>
              <a:rPr lang="en-US" altLang="ko-KR" dirty="0"/>
              <a:t> 100</a:t>
            </a:r>
            <a:r>
              <a:rPr lang="ko-KR" altLang="en-US" dirty="0"/>
              <a:t>개의 클래스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3FCC9-B07C-4394-B926-12F4F7441E9E}"/>
              </a:ext>
            </a:extLst>
          </p:cNvPr>
          <p:cNvSpPr txBox="1"/>
          <p:nvPr/>
        </p:nvSpPr>
        <p:spPr>
          <a:xfrm>
            <a:off x="380934" y="1632268"/>
            <a:ext cx="454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학습데이터 </a:t>
            </a:r>
            <a:r>
              <a:rPr lang="en-US" altLang="ko-KR" dirty="0"/>
              <a:t>500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테스트데이터</a:t>
            </a:r>
            <a:r>
              <a:rPr lang="en-US" altLang="ko-KR" dirty="0"/>
              <a:t> 100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37230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73D9F-1533-4E56-A5EA-445E111469A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학습 진행 방법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0B795C-600B-4EE8-8C04-CF1966B3B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7F1DF7-E952-431B-896E-860BDF571492}"/>
              </a:ext>
            </a:extLst>
          </p:cNvPr>
          <p:cNvSpPr/>
          <p:nvPr/>
        </p:nvSpPr>
        <p:spPr>
          <a:xfrm>
            <a:off x="878542" y="1638728"/>
            <a:ext cx="1577788" cy="1461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차 학습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B62C72-00E4-4196-B335-B1DA4E032B83}"/>
              </a:ext>
            </a:extLst>
          </p:cNvPr>
          <p:cNvSpPr/>
          <p:nvPr/>
        </p:nvSpPr>
        <p:spPr>
          <a:xfrm>
            <a:off x="5033686" y="1638729"/>
            <a:ext cx="1577788" cy="1461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차 학습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0F1EC-0045-4A20-B0ED-8651CE29BEE0}"/>
              </a:ext>
            </a:extLst>
          </p:cNvPr>
          <p:cNvSpPr/>
          <p:nvPr/>
        </p:nvSpPr>
        <p:spPr>
          <a:xfrm>
            <a:off x="9359154" y="1638729"/>
            <a:ext cx="1577788" cy="1461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차 학습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F889F69-D02D-4F72-A58A-986E9794E66B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456330" y="2369352"/>
            <a:ext cx="25773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29DE3B9-C698-4F3F-9D49-8F8A93FBC5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611474" y="2369353"/>
            <a:ext cx="274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0B3CCF70-4305-4483-9B82-8A8E4AEE9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A1FCFF-48AF-40E0-B94C-9FF3232EEB56}"/>
              </a:ext>
            </a:extLst>
          </p:cNvPr>
          <p:cNvSpPr txBox="1"/>
          <p:nvPr/>
        </p:nvSpPr>
        <p:spPr>
          <a:xfrm>
            <a:off x="457199" y="3980332"/>
            <a:ext cx="3173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</a:t>
            </a:r>
            <a:r>
              <a:rPr lang="en-US" altLang="ko-KR" dirty="0"/>
              <a:t>1</a:t>
            </a:r>
            <a:r>
              <a:rPr lang="ko-KR" altLang="en-US" dirty="0"/>
              <a:t>차 학습 신경망모델</a:t>
            </a:r>
            <a:endParaRPr lang="en-US" altLang="ko-KR" dirty="0"/>
          </a:p>
          <a:p>
            <a:r>
              <a:rPr lang="en-US" altLang="ko-KR" dirty="0"/>
              <a:t>Conv2D-Conv2D-MaxPool-Drop-Conv2D-Conv2D-Maxpool-Drop-FC-Drop-FC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BE320-3ED3-424B-9931-C44C9F7293B8}"/>
              </a:ext>
            </a:extLst>
          </p:cNvPr>
          <p:cNvSpPr txBox="1"/>
          <p:nvPr/>
        </p:nvSpPr>
        <p:spPr>
          <a:xfrm>
            <a:off x="4509247" y="3980332"/>
            <a:ext cx="3173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</a:t>
            </a:r>
            <a:r>
              <a:rPr lang="en-US" altLang="ko-KR" dirty="0"/>
              <a:t>2</a:t>
            </a:r>
            <a:r>
              <a:rPr lang="ko-KR" altLang="en-US" dirty="0"/>
              <a:t>차 학습 신경망모델</a:t>
            </a:r>
            <a:endParaRPr lang="en-US" altLang="ko-KR" dirty="0"/>
          </a:p>
          <a:p>
            <a:r>
              <a:rPr lang="en-US" altLang="ko-KR" dirty="0"/>
              <a:t>Conv2D-</a:t>
            </a:r>
            <a:r>
              <a:rPr lang="en-US" altLang="ko-KR" dirty="0">
                <a:solidFill>
                  <a:srgbClr val="FF0000"/>
                </a:solidFill>
              </a:rPr>
              <a:t>Batch</a:t>
            </a:r>
            <a:r>
              <a:rPr lang="en-US" altLang="ko-KR" dirty="0"/>
              <a:t>-Conv2D-</a:t>
            </a:r>
            <a:r>
              <a:rPr lang="en-US" altLang="ko-KR" dirty="0">
                <a:solidFill>
                  <a:srgbClr val="FF0000"/>
                </a:solidFill>
              </a:rPr>
              <a:t>Batch</a:t>
            </a:r>
            <a:r>
              <a:rPr lang="en-US" altLang="ko-KR" dirty="0"/>
              <a:t>-MaxPool-Drop-Conv2D-</a:t>
            </a:r>
            <a:r>
              <a:rPr lang="en-US" altLang="ko-KR" dirty="0">
                <a:solidFill>
                  <a:srgbClr val="FF0000"/>
                </a:solidFill>
              </a:rPr>
              <a:t>Batch</a:t>
            </a:r>
            <a:r>
              <a:rPr lang="en-US" altLang="ko-KR" dirty="0"/>
              <a:t>-Conv2D-</a:t>
            </a:r>
            <a:r>
              <a:rPr lang="en-US" altLang="ko-KR" dirty="0">
                <a:solidFill>
                  <a:srgbClr val="FF0000"/>
                </a:solidFill>
              </a:rPr>
              <a:t>Batch</a:t>
            </a:r>
            <a:r>
              <a:rPr lang="en-US" altLang="ko-KR" dirty="0"/>
              <a:t>-Maxpool-Drop-FC-Drop-FC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51AE04-FCDE-4915-8340-C94F2044BC98}"/>
              </a:ext>
            </a:extLst>
          </p:cNvPr>
          <p:cNvSpPr txBox="1"/>
          <p:nvPr/>
        </p:nvSpPr>
        <p:spPr>
          <a:xfrm>
            <a:off x="2590801" y="1731987"/>
            <a:ext cx="250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/>
              <a:t>배치정규화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학습데이터증대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B1154-C99C-4294-A622-D03E19AA2669}"/>
              </a:ext>
            </a:extLst>
          </p:cNvPr>
          <p:cNvSpPr txBox="1"/>
          <p:nvPr/>
        </p:nvSpPr>
        <p:spPr>
          <a:xfrm>
            <a:off x="6734737" y="1723020"/>
            <a:ext cx="250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+Drop out </a:t>
            </a:r>
            <a:r>
              <a:rPr lang="ko-KR" altLang="en-US" dirty="0"/>
              <a:t>비율감소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학습량 증대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C3309F-03AA-4003-8ED9-CA228CAFE759}"/>
              </a:ext>
            </a:extLst>
          </p:cNvPr>
          <p:cNvSpPr txBox="1"/>
          <p:nvPr/>
        </p:nvSpPr>
        <p:spPr>
          <a:xfrm>
            <a:off x="7772400" y="4493555"/>
            <a:ext cx="349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=</a:t>
            </a:r>
            <a:endParaRPr lang="ko-KR" altLang="en-US" sz="3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EDF418-066A-4E90-AE3C-1DB4641E90CE}"/>
              </a:ext>
            </a:extLst>
          </p:cNvPr>
          <p:cNvSpPr txBox="1"/>
          <p:nvPr/>
        </p:nvSpPr>
        <p:spPr>
          <a:xfrm>
            <a:off x="8561295" y="3758025"/>
            <a:ext cx="3173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</a:t>
            </a:r>
            <a:r>
              <a:rPr lang="en-US" altLang="ko-KR" dirty="0"/>
              <a:t>3</a:t>
            </a:r>
            <a:r>
              <a:rPr lang="ko-KR" altLang="en-US" dirty="0"/>
              <a:t>차 학습 신경망모델</a:t>
            </a:r>
            <a:endParaRPr lang="en-US" altLang="ko-KR" dirty="0"/>
          </a:p>
          <a:p>
            <a:r>
              <a:rPr lang="en-US" altLang="ko-KR" dirty="0"/>
              <a:t>Conv2D-</a:t>
            </a:r>
            <a:r>
              <a:rPr lang="en-US" altLang="ko-KR" dirty="0">
                <a:solidFill>
                  <a:srgbClr val="FF0000"/>
                </a:solidFill>
              </a:rPr>
              <a:t>Batch</a:t>
            </a:r>
            <a:r>
              <a:rPr lang="en-US" altLang="ko-KR" dirty="0"/>
              <a:t>-Conv2D-</a:t>
            </a:r>
            <a:r>
              <a:rPr lang="en-US" altLang="ko-KR" dirty="0">
                <a:solidFill>
                  <a:srgbClr val="FF0000"/>
                </a:solidFill>
              </a:rPr>
              <a:t>Batch</a:t>
            </a:r>
            <a:r>
              <a:rPr lang="en-US" altLang="ko-KR" dirty="0"/>
              <a:t>-MaxPool-Drop-Conv2D-</a:t>
            </a:r>
            <a:r>
              <a:rPr lang="en-US" altLang="ko-KR" dirty="0">
                <a:solidFill>
                  <a:srgbClr val="FF0000"/>
                </a:solidFill>
              </a:rPr>
              <a:t>Batch</a:t>
            </a:r>
            <a:r>
              <a:rPr lang="en-US" altLang="ko-KR" dirty="0"/>
              <a:t>-Conv2D-</a:t>
            </a:r>
            <a:r>
              <a:rPr lang="en-US" altLang="ko-KR" dirty="0">
                <a:solidFill>
                  <a:srgbClr val="FF0000"/>
                </a:solidFill>
              </a:rPr>
              <a:t>Batch</a:t>
            </a:r>
            <a:r>
              <a:rPr lang="en-US" altLang="ko-KR" dirty="0"/>
              <a:t>-Maxpool-Drop-FC-Drop-FC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1397BB-9310-4C71-A5EC-0FF615AF8CBB}"/>
              </a:ext>
            </a:extLst>
          </p:cNvPr>
          <p:cNvSpPr txBox="1"/>
          <p:nvPr/>
        </p:nvSpPr>
        <p:spPr>
          <a:xfrm>
            <a:off x="457199" y="879003"/>
            <a:ext cx="297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◆ 신경망모델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32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9696EE48-3847-4D6C-AA0C-7B53E854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85833"/>
              </p:ext>
            </p:extLst>
          </p:nvPr>
        </p:nvGraphicFramePr>
        <p:xfrm>
          <a:off x="336881" y="853683"/>
          <a:ext cx="11518236" cy="5768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868">
                  <a:extLst>
                    <a:ext uri="{9D8B030D-6E8A-4147-A177-3AD203B41FA5}">
                      <a16:colId xmlns:a16="http://schemas.microsoft.com/office/drawing/2014/main" val="2934704236"/>
                    </a:ext>
                  </a:extLst>
                </a:gridCol>
                <a:gridCol w="5547616">
                  <a:extLst>
                    <a:ext uri="{9D8B030D-6E8A-4147-A177-3AD203B41FA5}">
                      <a16:colId xmlns:a16="http://schemas.microsoft.com/office/drawing/2014/main" val="1605516478"/>
                    </a:ext>
                  </a:extLst>
                </a:gridCol>
                <a:gridCol w="4835752">
                  <a:extLst>
                    <a:ext uri="{9D8B030D-6E8A-4147-A177-3AD203B41FA5}">
                      <a16:colId xmlns:a16="http://schemas.microsoft.com/office/drawing/2014/main" val="3734590006"/>
                    </a:ext>
                  </a:extLst>
                </a:gridCol>
              </a:tblGrid>
              <a:tr h="460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정확률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손실함수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081788"/>
                  </a:ext>
                </a:extLst>
              </a:tr>
              <a:tr h="1769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/>
                        <a:t>오버피팅</a:t>
                      </a:r>
                      <a:r>
                        <a:rPr lang="ko-KR" altLang="en-US" dirty="0"/>
                        <a:t> 발생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테스트 데이터에 대한 </a:t>
                      </a:r>
                      <a:r>
                        <a:rPr lang="ko-KR" altLang="en-US" dirty="0" err="1"/>
                        <a:t>정확률</a:t>
                      </a:r>
                      <a:r>
                        <a:rPr lang="ko-KR" altLang="en-US" dirty="0"/>
                        <a:t> 저조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학습 데이터에 대한 </a:t>
                      </a:r>
                      <a:r>
                        <a:rPr lang="ko-KR" altLang="en-US" dirty="0" err="1"/>
                        <a:t>정확률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70%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테스트 데이터에 대한 </a:t>
                      </a:r>
                      <a:r>
                        <a:rPr lang="ko-KR" altLang="en-US" dirty="0" err="1"/>
                        <a:t>정확률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47%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041000"/>
                  </a:ext>
                </a:extLst>
              </a:tr>
              <a:tr h="1769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/>
                        <a:t>오버피팅</a:t>
                      </a:r>
                      <a:r>
                        <a:rPr lang="ko-KR" altLang="en-US" dirty="0"/>
                        <a:t> 억제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학습 데이터에 대한 </a:t>
                      </a:r>
                      <a:r>
                        <a:rPr lang="ko-KR" altLang="en-US" dirty="0" err="1"/>
                        <a:t>정확률</a:t>
                      </a:r>
                      <a:r>
                        <a:rPr lang="ko-KR" altLang="en-US" dirty="0"/>
                        <a:t> 하락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테스트 데이터에 대한 </a:t>
                      </a:r>
                      <a:r>
                        <a:rPr lang="ko-KR" altLang="en-US" dirty="0" err="1"/>
                        <a:t>정확률</a:t>
                      </a:r>
                      <a:r>
                        <a:rPr lang="ko-KR" altLang="en-US" dirty="0"/>
                        <a:t> 개선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학습 데이터에 대한 </a:t>
                      </a:r>
                      <a:r>
                        <a:rPr lang="ko-KR" altLang="en-US" dirty="0" err="1"/>
                        <a:t>정확률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55%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테스트 데이터에 대한 </a:t>
                      </a:r>
                      <a:r>
                        <a:rPr lang="ko-KR" altLang="en-US" dirty="0" err="1"/>
                        <a:t>정확률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56%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273179"/>
                  </a:ext>
                </a:extLst>
              </a:tr>
              <a:tr h="1769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차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개선된 </a:t>
                      </a:r>
                      <a:r>
                        <a:rPr lang="ko-KR" altLang="en-US" dirty="0" err="1"/>
                        <a:t>정확률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손실함수 그래프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테스트 데이터에 대한 </a:t>
                      </a:r>
                      <a:r>
                        <a:rPr lang="ko-KR" altLang="en-US" dirty="0" err="1"/>
                        <a:t>정활률</a:t>
                      </a:r>
                      <a:r>
                        <a:rPr lang="ko-KR" altLang="en-US" dirty="0"/>
                        <a:t> 개선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학습 데이터에 대한 </a:t>
                      </a:r>
                      <a:r>
                        <a:rPr lang="ko-KR" altLang="en-US" dirty="0" err="1"/>
                        <a:t>정확률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60%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테스트 데이터에 대한 </a:t>
                      </a:r>
                      <a:r>
                        <a:rPr lang="ko-KR" altLang="en-US" dirty="0" err="1"/>
                        <a:t>정확률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60%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7816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3D9F-1533-4E56-A5EA-445E111469A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학습 결과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0B795C-600B-4EE8-8C04-CF1966B3B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AE9B73-7458-4B67-BD70-B9595A584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3AF1-70AF-48F9-9618-39658C501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318716024">
            <a:extLst>
              <a:ext uri="{FF2B5EF4-FFF2-40B4-BE49-F238E27FC236}">
                <a16:creationId xmlns:a16="http://schemas.microsoft.com/office/drawing/2014/main" id="{70E5350B-63B2-4C05-9BDA-25FCD1CDB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63" y="3173234"/>
            <a:ext cx="4667777" cy="15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DA1650C0-2FEF-4BB9-AE3F-06E3C71B3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555761176">
            <a:extLst>
              <a:ext uri="{FF2B5EF4-FFF2-40B4-BE49-F238E27FC236}">
                <a16:creationId xmlns:a16="http://schemas.microsoft.com/office/drawing/2014/main" id="{B46DD997-3064-4F05-8BF0-9C8F6A986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63" y="4934367"/>
            <a:ext cx="4667778" cy="164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318714944">
            <a:extLst>
              <a:ext uri="{FF2B5EF4-FFF2-40B4-BE49-F238E27FC236}">
                <a16:creationId xmlns:a16="http://schemas.microsoft.com/office/drawing/2014/main" id="{88C2857C-2B88-4330-9FB8-CBD0320B7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64" y="1391147"/>
            <a:ext cx="4667777" cy="164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44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73D9F-1533-4E56-A5EA-445E111469A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웹 </a:t>
            </a:r>
            <a:r>
              <a:rPr lang="ko-KR" altLang="en-US" sz="3000" dirty="0" err="1"/>
              <a:t>크롤링</a:t>
            </a:r>
            <a:r>
              <a:rPr lang="en-US" altLang="ko-KR" sz="3000" dirty="0"/>
              <a:t>(Chrome Driver)</a:t>
            </a:r>
            <a:endParaRPr lang="ko-KR" altLang="en-US" sz="3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0B795C-600B-4EE8-8C04-CF1966B3B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F87452-E085-4BAA-8112-18E040295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555761032">
            <a:extLst>
              <a:ext uri="{FF2B5EF4-FFF2-40B4-BE49-F238E27FC236}">
                <a16:creationId xmlns:a16="http://schemas.microsoft.com/office/drawing/2014/main" id="{CF977DBB-C91D-48DB-AE86-72F20C2A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06" y="2832847"/>
            <a:ext cx="4751388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1620FA-590F-4370-89C1-4335DCBC9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50" y="1537791"/>
            <a:ext cx="2381250" cy="790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B9BB4-97B2-44EC-B49A-96126DE17678}"/>
              </a:ext>
            </a:extLst>
          </p:cNvPr>
          <p:cNvSpPr txBox="1"/>
          <p:nvPr/>
        </p:nvSpPr>
        <p:spPr>
          <a:xfrm>
            <a:off x="6653349" y="1792941"/>
            <a:ext cx="4983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</a:t>
            </a:r>
            <a:r>
              <a:rPr lang="en-US" altLang="ko-KR" dirty="0"/>
              <a:t>Web Crawling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웹 브라우저에서 </a:t>
            </a:r>
            <a:r>
              <a:rPr lang="en-US" altLang="ko-KR" dirty="0"/>
              <a:t>CONTENTS</a:t>
            </a:r>
            <a:r>
              <a:rPr lang="ko-KR" altLang="en-US" dirty="0"/>
              <a:t> 데이터확보를 위한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 </a:t>
            </a:r>
            <a:r>
              <a:rPr lang="en-US" altLang="ko-KR" dirty="0"/>
              <a:t>Chrome Driver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크롬 웹 브라우저를 원격으로 제어할 수 있는 프로그램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</a:t>
            </a:r>
            <a:r>
              <a:rPr lang="ko-KR" altLang="en-US" dirty="0"/>
              <a:t> 크롬 드라이버 사용 </a:t>
            </a:r>
            <a:r>
              <a:rPr lang="en-US" altLang="ko-KR" dirty="0"/>
              <a:t>-&gt;</a:t>
            </a:r>
            <a:r>
              <a:rPr lang="ko-KR" altLang="en-US" dirty="0"/>
              <a:t> 이미지 데이터 획득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095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73D9F-1533-4E56-A5EA-445E111469A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웹 </a:t>
            </a:r>
            <a:r>
              <a:rPr lang="ko-KR" altLang="en-US" sz="3000" dirty="0" err="1"/>
              <a:t>크롤링</a:t>
            </a:r>
            <a:r>
              <a:rPr lang="ko-KR" altLang="en-US" sz="3000" dirty="0"/>
              <a:t> 결과화면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0B795C-600B-4EE8-8C04-CF1966B3B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3D2DD0-2DCB-4DDD-9E7F-3900B0FA1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555760240">
            <a:extLst>
              <a:ext uri="{FF2B5EF4-FFF2-40B4-BE49-F238E27FC236}">
                <a16:creationId xmlns:a16="http://schemas.microsoft.com/office/drawing/2014/main" id="{69AEC498-EFCF-4674-9C0F-67A25D8E3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4" y="1445319"/>
            <a:ext cx="3692273" cy="21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0EFE38-F5ED-4B72-87F3-357EF6E8E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555761248">
            <a:extLst>
              <a:ext uri="{FF2B5EF4-FFF2-40B4-BE49-F238E27FC236}">
                <a16:creationId xmlns:a16="http://schemas.microsoft.com/office/drawing/2014/main" id="{352847D2-C51D-492D-9B71-3B58379EA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4" y="3912570"/>
            <a:ext cx="3669537" cy="21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0FC2DCB7-22D4-4027-A98B-05BB443CB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555760528">
            <a:extLst>
              <a:ext uri="{FF2B5EF4-FFF2-40B4-BE49-F238E27FC236}">
                <a16:creationId xmlns:a16="http://schemas.microsoft.com/office/drawing/2014/main" id="{20445B3F-3C62-4A5A-96F5-3FAD138B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8" y="3912569"/>
            <a:ext cx="3669537" cy="21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FBA7E330-8D7D-42DE-B35B-A007A2B03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5" name="_x313137096">
            <a:extLst>
              <a:ext uri="{FF2B5EF4-FFF2-40B4-BE49-F238E27FC236}">
                <a16:creationId xmlns:a16="http://schemas.microsoft.com/office/drawing/2014/main" id="{104D7CB2-2C6F-42EE-8BCF-DCC21966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8" y="1445319"/>
            <a:ext cx="3669537" cy="21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D4C6E6-6659-4F05-B72F-9E36DDFE394E}"/>
              </a:ext>
            </a:extLst>
          </p:cNvPr>
          <p:cNvSpPr txBox="1"/>
          <p:nvPr/>
        </p:nvSpPr>
        <p:spPr>
          <a:xfrm>
            <a:off x="380934" y="932329"/>
            <a:ext cx="75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</a:t>
            </a:r>
            <a:r>
              <a:rPr lang="en-US" altLang="ko-KR" dirty="0"/>
              <a:t>4</a:t>
            </a:r>
            <a:r>
              <a:rPr lang="ko-KR" altLang="en-US" dirty="0"/>
              <a:t>가지 부류에 대한 획득 이미지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A21D8ED-02C0-41A8-9FA8-7C76E6DA0153}"/>
              </a:ext>
            </a:extLst>
          </p:cNvPr>
          <p:cNvSpPr/>
          <p:nvPr/>
        </p:nvSpPr>
        <p:spPr>
          <a:xfrm>
            <a:off x="8166847" y="3227294"/>
            <a:ext cx="493059" cy="905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7D21F-EDC4-4722-914B-9A8A0252CBA8}"/>
              </a:ext>
            </a:extLst>
          </p:cNvPr>
          <p:cNvSpPr txBox="1"/>
          <p:nvPr/>
        </p:nvSpPr>
        <p:spPr>
          <a:xfrm>
            <a:off x="8745137" y="1927411"/>
            <a:ext cx="30659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획득 이미지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2000ea</a:t>
            </a:r>
          </a:p>
          <a:p>
            <a:r>
              <a:rPr lang="ko-KR" altLang="en-US" dirty="0"/>
              <a:t>성인남성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500ea</a:t>
            </a:r>
          </a:p>
          <a:p>
            <a:r>
              <a:rPr lang="ko-KR" altLang="en-US" dirty="0"/>
              <a:t>성인여성 </a:t>
            </a:r>
            <a:r>
              <a:rPr lang="en-US" altLang="ko-KR" dirty="0"/>
              <a:t>= 500ea</a:t>
            </a:r>
          </a:p>
          <a:p>
            <a:r>
              <a:rPr lang="ko-KR" altLang="en-US" dirty="0"/>
              <a:t>남자아이 </a:t>
            </a:r>
            <a:r>
              <a:rPr lang="en-US" altLang="ko-KR" dirty="0"/>
              <a:t>= 500ea</a:t>
            </a:r>
          </a:p>
          <a:p>
            <a:r>
              <a:rPr lang="ko-KR" altLang="en-US" dirty="0"/>
              <a:t>여자아이 </a:t>
            </a:r>
            <a:r>
              <a:rPr lang="en-US" altLang="ko-KR" dirty="0"/>
              <a:t>= 500ea</a:t>
            </a:r>
          </a:p>
          <a:p>
            <a:endParaRPr lang="en-US" altLang="ko-KR" dirty="0"/>
          </a:p>
          <a:p>
            <a:r>
              <a:rPr lang="ko-KR" altLang="en-US" dirty="0"/>
              <a:t>광고</a:t>
            </a:r>
            <a:r>
              <a:rPr lang="en-US" altLang="ko-KR" dirty="0"/>
              <a:t>, </a:t>
            </a:r>
            <a:r>
              <a:rPr lang="ko-KR" altLang="en-US" dirty="0"/>
              <a:t>모자이크 등 무관데이터 삭제 후 선별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이미지 </a:t>
            </a:r>
            <a:r>
              <a:rPr lang="en-US" altLang="ko-KR" dirty="0"/>
              <a:t>= 500ea</a:t>
            </a:r>
          </a:p>
          <a:p>
            <a:r>
              <a:rPr lang="ko-KR" altLang="en-US" dirty="0"/>
              <a:t>성인남성 </a:t>
            </a:r>
            <a:r>
              <a:rPr lang="en-US" altLang="ko-KR" dirty="0"/>
              <a:t>= 146ea</a:t>
            </a:r>
          </a:p>
          <a:p>
            <a:r>
              <a:rPr lang="ko-KR" altLang="en-US" dirty="0"/>
              <a:t>성인여성 </a:t>
            </a:r>
            <a:r>
              <a:rPr lang="en-US" altLang="ko-KR" dirty="0"/>
              <a:t>= 97ea</a:t>
            </a:r>
          </a:p>
          <a:p>
            <a:r>
              <a:rPr lang="ko-KR" altLang="en-US" dirty="0"/>
              <a:t>남자아이</a:t>
            </a:r>
            <a:r>
              <a:rPr lang="en-US" altLang="ko-KR" dirty="0"/>
              <a:t> = 155ea</a:t>
            </a:r>
          </a:p>
          <a:p>
            <a:r>
              <a:rPr lang="ko-KR" altLang="en-US" dirty="0"/>
              <a:t>여자아이 </a:t>
            </a:r>
            <a:r>
              <a:rPr lang="en-US" altLang="ko-KR" dirty="0"/>
              <a:t>= 102ea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D7BE4-864A-40E8-AD15-8E99B0A1F3EA}"/>
              </a:ext>
            </a:extLst>
          </p:cNvPr>
          <p:cNvSpPr txBox="1"/>
          <p:nvPr/>
        </p:nvSpPr>
        <p:spPr>
          <a:xfrm>
            <a:off x="295703" y="3585882"/>
            <a:ext cx="375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성인여성 이미지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1FB59E-7AE2-4119-928D-FB33D1B9B9A6}"/>
              </a:ext>
            </a:extLst>
          </p:cNvPr>
          <p:cNvSpPr txBox="1"/>
          <p:nvPr/>
        </p:nvSpPr>
        <p:spPr>
          <a:xfrm>
            <a:off x="4253687" y="3585882"/>
            <a:ext cx="375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남자아이 이미지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3C3782-02BA-48B7-ADB0-1781995EB8EE}"/>
              </a:ext>
            </a:extLst>
          </p:cNvPr>
          <p:cNvSpPr txBox="1"/>
          <p:nvPr/>
        </p:nvSpPr>
        <p:spPr>
          <a:xfrm>
            <a:off x="380934" y="6095777"/>
            <a:ext cx="375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성인남성 이미지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918EC-F813-48CE-83FC-25B6439D5FEF}"/>
              </a:ext>
            </a:extLst>
          </p:cNvPr>
          <p:cNvSpPr txBox="1"/>
          <p:nvPr/>
        </p:nvSpPr>
        <p:spPr>
          <a:xfrm>
            <a:off x="4338918" y="6095777"/>
            <a:ext cx="375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여자아이 이미지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55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73D9F-1533-4E56-A5EA-445E111469A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데이터 분류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0B795C-600B-4EE8-8C04-CF1966B3B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52081-6FBE-42F6-8F5C-7A770416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553797672">
            <a:extLst>
              <a:ext uri="{FF2B5EF4-FFF2-40B4-BE49-F238E27FC236}">
                <a16:creationId xmlns:a16="http://schemas.microsoft.com/office/drawing/2014/main" id="{5C243B2D-1B5F-4A67-AED3-0F1B64AB4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46" y="2008095"/>
            <a:ext cx="5400675" cy="38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DAEE630A-F8D6-454E-9493-E710990E6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9" name="_x555760672">
            <a:extLst>
              <a:ext uri="{FF2B5EF4-FFF2-40B4-BE49-F238E27FC236}">
                <a16:creationId xmlns:a16="http://schemas.microsoft.com/office/drawing/2014/main" id="{9E6B64D4-7424-4F3F-99CA-24932DB9D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29" y="2008095"/>
            <a:ext cx="5400675" cy="370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4D5D79-2C19-4E2E-BFCE-1C44571A450C}"/>
              </a:ext>
            </a:extLst>
          </p:cNvPr>
          <p:cNvSpPr txBox="1"/>
          <p:nvPr/>
        </p:nvSpPr>
        <p:spPr>
          <a:xfrm>
            <a:off x="380934" y="932329"/>
            <a:ext cx="75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이미지 데이터 분류 및 각 폴더에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7C403-69E0-44DE-B3A9-6C076E27355E}"/>
              </a:ext>
            </a:extLst>
          </p:cNvPr>
          <p:cNvSpPr txBox="1"/>
          <p:nvPr/>
        </p:nvSpPr>
        <p:spPr>
          <a:xfrm>
            <a:off x="645459" y="1470212"/>
            <a:ext cx="1117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학습데이터에 대한 성능을 시각화 하기위해 </a:t>
            </a:r>
            <a:r>
              <a:rPr lang="en-US" altLang="ko-KR" dirty="0"/>
              <a:t>100</a:t>
            </a:r>
            <a:r>
              <a:rPr lang="ko-KR" altLang="en-US" dirty="0"/>
              <a:t>가지의 클래스 폴더를 생성하여 확인 </a:t>
            </a:r>
          </a:p>
        </p:txBody>
      </p:sp>
    </p:spTree>
    <p:extLst>
      <p:ext uri="{BB962C8B-B14F-4D97-AF65-F5344CB8AC3E}">
        <p14:creationId xmlns:p14="http://schemas.microsoft.com/office/powerpoint/2010/main" val="3037435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73D9F-1533-4E56-A5EA-445E111469A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최종결과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0B795C-600B-4EE8-8C04-CF1966B3B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041BB-32A6-4591-8FAC-4207CBD7032B}"/>
              </a:ext>
            </a:extLst>
          </p:cNvPr>
          <p:cNvSpPr txBox="1"/>
          <p:nvPr/>
        </p:nvSpPr>
        <p:spPr>
          <a:xfrm>
            <a:off x="304798" y="778116"/>
            <a:ext cx="11304495" cy="1360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1) CIFAR-100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기반 학습 데이터 정확도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60%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성인남성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성인여성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여자아이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남자아이 이미지 데이터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개사용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깨진 데이터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광고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무관데이터 삭제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실제 사용된 데이터 개수 성인여성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146 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성인남성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97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여자아이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남자아이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155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6425795-59B5-4460-8435-BD32AF3B7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901902"/>
              </p:ext>
            </p:extLst>
          </p:nvPr>
        </p:nvGraphicFramePr>
        <p:xfrm>
          <a:off x="705088" y="2805953"/>
          <a:ext cx="5722605" cy="3039034"/>
        </p:xfrm>
        <a:graphic>
          <a:graphicData uri="http://schemas.openxmlformats.org/drawingml/2006/table">
            <a:tbl>
              <a:tblPr/>
              <a:tblGrid>
                <a:gridCol w="1162826">
                  <a:extLst>
                    <a:ext uri="{9D8B030D-6E8A-4147-A177-3AD203B41FA5}">
                      <a16:colId xmlns:a16="http://schemas.microsoft.com/office/drawing/2014/main" val="3162109203"/>
                    </a:ext>
                  </a:extLst>
                </a:gridCol>
                <a:gridCol w="1469185">
                  <a:extLst>
                    <a:ext uri="{9D8B030D-6E8A-4147-A177-3AD203B41FA5}">
                      <a16:colId xmlns:a16="http://schemas.microsoft.com/office/drawing/2014/main" val="2609662868"/>
                    </a:ext>
                  </a:extLst>
                </a:gridCol>
                <a:gridCol w="2124323">
                  <a:extLst>
                    <a:ext uri="{9D8B030D-6E8A-4147-A177-3AD203B41FA5}">
                      <a16:colId xmlns:a16="http://schemas.microsoft.com/office/drawing/2014/main" val="1365047067"/>
                    </a:ext>
                  </a:extLst>
                </a:gridCol>
                <a:gridCol w="966271">
                  <a:extLst>
                    <a:ext uri="{9D8B030D-6E8A-4147-A177-3AD203B41FA5}">
                      <a16:colId xmlns:a16="http://schemas.microsoft.com/office/drawing/2014/main" val="3793092088"/>
                    </a:ext>
                  </a:extLst>
                </a:gridCol>
              </a:tblGrid>
              <a:tr h="8014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전체이미지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제대로분류된 이미지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정확률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361455"/>
                  </a:ext>
                </a:extLst>
              </a:tr>
              <a:tr h="4286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사람이미지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64.6%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460532"/>
                  </a:ext>
                </a:extLst>
              </a:tr>
              <a:tr h="452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WOMAN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21.9%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338856"/>
                  </a:ext>
                </a:extLst>
              </a:tr>
              <a:tr h="452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MAN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25.7%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933318"/>
                  </a:ext>
                </a:extLst>
              </a:tr>
              <a:tr h="452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GIRL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19.6%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049826"/>
                  </a:ext>
                </a:extLst>
              </a:tr>
              <a:tr h="4523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34.8%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456435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6B34DC27-DA64-48AC-85DC-585495648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416B3-1AC1-43BA-B5E3-35EC485ED0C2}"/>
              </a:ext>
            </a:extLst>
          </p:cNvPr>
          <p:cNvSpPr txBox="1"/>
          <p:nvPr/>
        </p:nvSpPr>
        <p:spPr>
          <a:xfrm>
            <a:off x="705088" y="2429435"/>
            <a:ext cx="572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분류기 성능평가표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38B12F-E0FA-4198-9637-7D7E433D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390" y="3587933"/>
            <a:ext cx="3710465" cy="17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27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514</Words>
  <Application>Microsoft Office PowerPoint</Application>
  <PresentationFormat>와이드스크린</PresentationFormat>
  <Paragraphs>143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함초롬바탕</vt:lpstr>
      <vt:lpstr>Arial</vt:lpstr>
      <vt:lpstr>Office 테마</vt:lpstr>
      <vt:lpstr>Term Project (CIFAR-100 데이터셋 기반 인원분류기)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 (CIFAR-100 데이터셋 기반 인원분류기)</dc:title>
  <dc:creator>wsj</dc:creator>
  <cp:lastModifiedBy>WSJ</cp:lastModifiedBy>
  <cp:revision>24</cp:revision>
  <dcterms:created xsi:type="dcterms:W3CDTF">2021-06-20T11:39:04Z</dcterms:created>
  <dcterms:modified xsi:type="dcterms:W3CDTF">2021-06-23T01:08:44Z</dcterms:modified>
</cp:coreProperties>
</file>